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9" r:id="rId4"/>
  </p:sldIdLst>
  <p:sldSz cx="9144000" cy="5143500" type="screen16x9"/>
  <p:notesSz cx="6858000" cy="9144000"/>
  <p:embeddedFontLst>
    <p:embeddedFont>
      <p:font typeface="Poppins" pitchFamily="2" charset="77"/>
      <p:regular r:id="rId6"/>
      <p:bold r:id="rId7"/>
      <p:italic r:id="rId8"/>
      <p:boldItalic r:id="rId9"/>
    </p:embeddedFont>
    <p:embeddedFont>
      <p:font typeface="Poppins Light" pitchFamily="2" charset="77"/>
      <p:regular r:id="rId10"/>
      <p:bold r:id="rId11"/>
      <p:italic r:id="rId12"/>
      <p:boldItalic r:id="rId13"/>
    </p:embeddedFont>
    <p:embeddedFont>
      <p:font typeface="Raleway"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78CEC-FB59-1044-87E3-556005EF56EF}" v="1" dt="2020-10-16T08:55:28.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microsoft.com/office/2015/10/relationships/revisionInfo" Target="revisionInfo.xml"/><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PA Scotland" userId="1c1f0c59120dcc1f" providerId="LiveId" clId="{8F278CEC-FB59-1044-87E3-556005EF56EF}"/>
    <pc:docChg chg="delSld modSld">
      <pc:chgData name="PPA Scotland" userId="1c1f0c59120dcc1f" providerId="LiveId" clId="{8F278CEC-FB59-1044-87E3-556005EF56EF}" dt="2020-10-16T08:52:56.169" v="6" actId="20577"/>
      <pc:docMkLst>
        <pc:docMk/>
      </pc:docMkLst>
      <pc:sldChg chg="modSp mod">
        <pc:chgData name="PPA Scotland" userId="1c1f0c59120dcc1f" providerId="LiveId" clId="{8F278CEC-FB59-1044-87E3-556005EF56EF}" dt="2020-10-16T08:52:43.515" v="4" actId="20577"/>
        <pc:sldMkLst>
          <pc:docMk/>
          <pc:sldMk cId="0" sldId="256"/>
        </pc:sldMkLst>
        <pc:spChg chg="mod">
          <ac:chgData name="PPA Scotland" userId="1c1f0c59120dcc1f" providerId="LiveId" clId="{8F278CEC-FB59-1044-87E3-556005EF56EF}" dt="2020-10-16T08:52:43.515" v="4" actId="20577"/>
          <ac:spMkLst>
            <pc:docMk/>
            <pc:sldMk cId="0" sldId="256"/>
            <ac:spMk id="57" creationId="{00000000-0000-0000-0000-000000000000}"/>
          </ac:spMkLst>
        </pc:spChg>
      </pc:sldChg>
      <pc:sldChg chg="del">
        <pc:chgData name="PPA Scotland" userId="1c1f0c59120dcc1f" providerId="LiveId" clId="{8F278CEC-FB59-1044-87E3-556005EF56EF}" dt="2020-10-16T08:38:54.168" v="2" actId="2696"/>
        <pc:sldMkLst>
          <pc:docMk/>
          <pc:sldMk cId="0" sldId="258"/>
        </pc:sldMkLst>
      </pc:sldChg>
      <pc:sldChg chg="modSp mod">
        <pc:chgData name="PPA Scotland" userId="1c1f0c59120dcc1f" providerId="LiveId" clId="{8F278CEC-FB59-1044-87E3-556005EF56EF}" dt="2020-10-16T08:52:56.169" v="6" actId="20577"/>
        <pc:sldMkLst>
          <pc:docMk/>
          <pc:sldMk cId="0" sldId="259"/>
        </pc:sldMkLst>
        <pc:spChg chg="mod">
          <ac:chgData name="PPA Scotland" userId="1c1f0c59120dcc1f" providerId="LiveId" clId="{8F278CEC-FB59-1044-87E3-556005EF56EF}" dt="2020-10-16T08:52:56.169" v="6" actId="20577"/>
          <ac:spMkLst>
            <pc:docMk/>
            <pc:sldMk cId="0" sldId="259"/>
            <ac:spMk id="119" creationId="{00000000-0000-0000-0000-000000000000}"/>
          </ac:spMkLst>
        </pc:spChg>
      </pc:sldChg>
      <pc:sldChg chg="del">
        <pc:chgData name="PPA Scotland" userId="1c1f0c59120dcc1f" providerId="LiveId" clId="{8F278CEC-FB59-1044-87E3-556005EF56EF}" dt="2020-10-15T16:02:37.498" v="0" actId="2696"/>
        <pc:sldMkLst>
          <pc:docMk/>
          <pc:sldMk cId="0" sldId="260"/>
        </pc:sldMkLst>
      </pc:sldChg>
      <pc:sldChg chg="del">
        <pc:chgData name="PPA Scotland" userId="1c1f0c59120dcc1f" providerId="LiveId" clId="{8F278CEC-FB59-1044-87E3-556005EF56EF}" dt="2020-10-15T16:02:38.648" v="1" actId="2696"/>
        <pc:sldMkLst>
          <pc:docMk/>
          <pc:sldMk cId="3961304171"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ca4ac53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ca4ac53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2ffe0c7d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2ffe0c7d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650325" y="0"/>
            <a:ext cx="5499900" cy="5143500"/>
          </a:xfrm>
          <a:prstGeom prst="rect">
            <a:avLst/>
          </a:prstGeom>
          <a:solidFill>
            <a:srgbClr val="F7F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1447728" y="308759"/>
            <a:ext cx="2592001" cy="78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dirty="0">
                <a:latin typeface="Poppins"/>
                <a:ea typeface="Poppins"/>
                <a:cs typeface="Poppins"/>
                <a:sym typeface="Poppins"/>
              </a:rPr>
              <a:t>Content Marketing</a:t>
            </a:r>
            <a:endParaRPr sz="2300" b="1" dirty="0">
              <a:latin typeface="Poppins"/>
              <a:ea typeface="Poppins"/>
              <a:cs typeface="Poppins"/>
              <a:sym typeface="Poppins"/>
            </a:endParaRPr>
          </a:p>
        </p:txBody>
      </p:sp>
      <p:sp>
        <p:nvSpPr>
          <p:cNvPr id="56" name="Google Shape;56;p13"/>
          <p:cNvSpPr txBox="1"/>
          <p:nvPr/>
        </p:nvSpPr>
        <p:spPr>
          <a:xfrm>
            <a:off x="350988" y="1516876"/>
            <a:ext cx="3025800" cy="72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dirty="0">
                <a:solidFill>
                  <a:schemeClr val="dk1"/>
                </a:solidFill>
                <a:latin typeface="Poppins"/>
                <a:ea typeface="Poppins"/>
                <a:cs typeface="Poppins"/>
                <a:sym typeface="Poppins"/>
              </a:rPr>
              <a:t>Do you know what content you should be writing? </a:t>
            </a:r>
            <a:endParaRPr sz="1300" b="1" dirty="0">
              <a:latin typeface="Poppins"/>
              <a:ea typeface="Poppins"/>
              <a:cs typeface="Poppins"/>
              <a:sym typeface="Poppins"/>
            </a:endParaRPr>
          </a:p>
        </p:txBody>
      </p:sp>
      <p:sp>
        <p:nvSpPr>
          <p:cNvPr id="57" name="Google Shape;57;p13"/>
          <p:cNvSpPr txBox="1"/>
          <p:nvPr/>
        </p:nvSpPr>
        <p:spPr>
          <a:xfrm>
            <a:off x="402116" y="2137332"/>
            <a:ext cx="2592000" cy="226366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Poppins"/>
                <a:ea typeface="Poppins"/>
                <a:cs typeface="Poppins"/>
                <a:sym typeface="Poppins"/>
              </a:rPr>
              <a:t>Accelerate traffic to your blog with 100 new blog topics, content pipeline, keyword tracking, and trend optimisation to attract new visitors and generate more leads.</a:t>
            </a:r>
            <a:br>
              <a:rPr lang="en" sz="1100" dirty="0">
                <a:solidFill>
                  <a:schemeClr val="dk1"/>
                </a:solidFill>
                <a:latin typeface="Poppins"/>
                <a:ea typeface="Poppins"/>
                <a:cs typeface="Poppins"/>
                <a:sym typeface="Poppins"/>
              </a:rPr>
            </a:b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If your competition is providing great content on a similar product or service then it only makes sense that they would be number one on Google.  </a:t>
            </a:r>
            <a:br>
              <a:rPr lang="en" sz="1100" dirty="0">
                <a:solidFill>
                  <a:schemeClr val="dk1"/>
                </a:solidFill>
                <a:latin typeface="Raleway"/>
                <a:ea typeface="Raleway"/>
                <a:cs typeface="Raleway"/>
                <a:sym typeface="Raleway"/>
              </a:rPr>
            </a:br>
            <a:endParaRPr sz="1500" dirty="0">
              <a:latin typeface="Poppins Light"/>
              <a:ea typeface="Poppins Light"/>
              <a:cs typeface="Poppins Light"/>
              <a:sym typeface="Poppins Light"/>
            </a:endParaRPr>
          </a:p>
        </p:txBody>
      </p:sp>
      <p:sp>
        <p:nvSpPr>
          <p:cNvPr id="58" name="Google Shape;58;p13"/>
          <p:cNvSpPr txBox="1"/>
          <p:nvPr/>
        </p:nvSpPr>
        <p:spPr>
          <a:xfrm>
            <a:off x="6129050" y="415790"/>
            <a:ext cx="2258700" cy="50543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Poppins"/>
                <a:ea typeface="Poppins"/>
                <a:cs typeface="Poppins"/>
                <a:sym typeface="Poppins"/>
              </a:rPr>
              <a:t>Discover keywords that bring in more clients</a:t>
            </a:r>
            <a:endParaRPr sz="1100" b="1" dirty="0">
              <a:latin typeface="Poppins"/>
              <a:ea typeface="Poppins"/>
              <a:cs typeface="Poppins"/>
              <a:sym typeface="Poppins"/>
            </a:endParaRPr>
          </a:p>
        </p:txBody>
      </p:sp>
      <p:sp>
        <p:nvSpPr>
          <p:cNvPr id="59" name="Google Shape;59;p13"/>
          <p:cNvSpPr txBox="1"/>
          <p:nvPr/>
        </p:nvSpPr>
        <p:spPr>
          <a:xfrm>
            <a:off x="6129050" y="850790"/>
            <a:ext cx="2712900" cy="75537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Raleway"/>
                <a:ea typeface="Raleway"/>
                <a:cs typeface="Raleway"/>
                <a:sym typeface="Raleway"/>
              </a:rPr>
              <a:t>We research and create a set of primary keywords that you should be including in your SEO strategy and give you keywords to help plan your content.</a:t>
            </a:r>
            <a:endParaRPr sz="1200" dirty="0">
              <a:latin typeface="Poppins Light"/>
              <a:ea typeface="Poppins Light"/>
              <a:cs typeface="Poppins Light"/>
              <a:sym typeface="Poppins Light"/>
            </a:endParaRPr>
          </a:p>
        </p:txBody>
      </p:sp>
      <p:sp>
        <p:nvSpPr>
          <p:cNvPr id="60" name="Google Shape;60;p13"/>
          <p:cNvSpPr txBox="1"/>
          <p:nvPr/>
        </p:nvSpPr>
        <p:spPr>
          <a:xfrm>
            <a:off x="6129050" y="1716680"/>
            <a:ext cx="2316900" cy="5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Poppins"/>
                <a:ea typeface="Poppins"/>
                <a:cs typeface="Poppins"/>
                <a:sym typeface="Poppins"/>
              </a:rPr>
              <a:t>Create blog topics that boost your SEO</a:t>
            </a:r>
            <a:endParaRPr sz="1300" dirty="0">
              <a:latin typeface="Poppins"/>
              <a:ea typeface="Poppins"/>
              <a:cs typeface="Poppins"/>
              <a:sym typeface="Poppins"/>
            </a:endParaRPr>
          </a:p>
        </p:txBody>
      </p:sp>
      <p:sp>
        <p:nvSpPr>
          <p:cNvPr id="61" name="Google Shape;61;p13"/>
          <p:cNvSpPr txBox="1"/>
          <p:nvPr/>
        </p:nvSpPr>
        <p:spPr>
          <a:xfrm>
            <a:off x="6129050" y="2137332"/>
            <a:ext cx="2712900" cy="98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latin typeface="Poppins Light"/>
                <a:ea typeface="Poppins Light"/>
                <a:cs typeface="Poppins Light"/>
                <a:sym typeface="Poppins Light"/>
              </a:rPr>
              <a:t>Planning content is as important as writing content. We give you a set of 100 actionable topics that you can write to attract new clients to your blog. </a:t>
            </a:r>
            <a:endParaRPr dirty="0">
              <a:latin typeface="Poppins Light"/>
              <a:ea typeface="Poppins Light"/>
              <a:cs typeface="Poppins Light"/>
              <a:sym typeface="Poppins Light"/>
            </a:endParaRPr>
          </a:p>
        </p:txBody>
      </p:sp>
      <p:sp>
        <p:nvSpPr>
          <p:cNvPr id="62" name="Google Shape;62;p13"/>
          <p:cNvSpPr txBox="1"/>
          <p:nvPr/>
        </p:nvSpPr>
        <p:spPr>
          <a:xfrm>
            <a:off x="6129050" y="2965984"/>
            <a:ext cx="2404500" cy="5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Poppins"/>
                <a:ea typeface="Poppins"/>
                <a:cs typeface="Poppins"/>
                <a:sym typeface="Poppins"/>
              </a:rPr>
              <a:t>Find out how your blog posts perform in Google</a:t>
            </a:r>
            <a:endParaRPr sz="1300" dirty="0">
              <a:latin typeface="Poppins"/>
              <a:ea typeface="Poppins"/>
              <a:cs typeface="Poppins"/>
              <a:sym typeface="Poppins"/>
            </a:endParaRPr>
          </a:p>
        </p:txBody>
      </p:sp>
      <p:sp>
        <p:nvSpPr>
          <p:cNvPr id="63" name="Google Shape;63;p13"/>
          <p:cNvSpPr txBox="1"/>
          <p:nvPr/>
        </p:nvSpPr>
        <p:spPr>
          <a:xfrm>
            <a:off x="295450" y="4240350"/>
            <a:ext cx="1497600" cy="65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700">
              <a:latin typeface="Poppins"/>
              <a:ea typeface="Poppins"/>
              <a:cs typeface="Poppins"/>
              <a:sym typeface="Poppins"/>
            </a:endParaRPr>
          </a:p>
        </p:txBody>
      </p:sp>
      <p:sp>
        <p:nvSpPr>
          <p:cNvPr id="65" name="Google Shape;65;p13"/>
          <p:cNvSpPr txBox="1"/>
          <p:nvPr/>
        </p:nvSpPr>
        <p:spPr>
          <a:xfrm>
            <a:off x="6129050" y="3451866"/>
            <a:ext cx="2712900" cy="98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Poppins"/>
                <a:ea typeface="Poppins"/>
                <a:cs typeface="Poppins"/>
                <a:sym typeface="Poppins"/>
              </a:rPr>
              <a:t>We track and report your main keywords in Google to see what page your blogs are in and to make sure you are writing content that gets searched by your ideal customers. We also check to see how many featured snippets you hold in the search results. </a:t>
            </a:r>
            <a:endParaRPr dirty="0">
              <a:latin typeface="Poppins Light"/>
              <a:ea typeface="Poppins Light"/>
              <a:cs typeface="Poppins Light"/>
              <a:sym typeface="Poppins Light"/>
            </a:endParaRPr>
          </a:p>
        </p:txBody>
      </p:sp>
      <p:sp>
        <p:nvSpPr>
          <p:cNvPr id="66" name="Google Shape;66;p13"/>
          <p:cNvSpPr txBox="1"/>
          <p:nvPr/>
        </p:nvSpPr>
        <p:spPr>
          <a:xfrm>
            <a:off x="8777502" y="4766400"/>
            <a:ext cx="269100" cy="37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latin typeface="Poppins"/>
                <a:ea typeface="Poppins"/>
                <a:cs typeface="Poppins"/>
                <a:sym typeface="Poppins"/>
              </a:rPr>
              <a:t>1</a:t>
            </a:r>
            <a:endParaRPr sz="1100">
              <a:latin typeface="Poppins"/>
              <a:ea typeface="Poppins"/>
              <a:cs typeface="Poppins"/>
              <a:sym typeface="Poppins"/>
            </a:endParaRPr>
          </a:p>
        </p:txBody>
      </p:sp>
      <p:pic>
        <p:nvPicPr>
          <p:cNvPr id="67" name="Google Shape;67;p13"/>
          <p:cNvPicPr preferRelativeResize="0"/>
          <p:nvPr/>
        </p:nvPicPr>
        <p:blipFill>
          <a:blip r:embed="rId3">
            <a:alphaModFix/>
          </a:blip>
          <a:stretch>
            <a:fillRect/>
          </a:stretch>
        </p:blipFill>
        <p:spPr>
          <a:xfrm>
            <a:off x="3045927" y="1070411"/>
            <a:ext cx="2979500" cy="3777101"/>
          </a:xfrm>
          <a:prstGeom prst="rect">
            <a:avLst/>
          </a:prstGeom>
          <a:noFill/>
          <a:ln>
            <a:noFill/>
          </a:ln>
        </p:spPr>
      </p:pic>
      <p:pic>
        <p:nvPicPr>
          <p:cNvPr id="3" name="Picture 2" descr="International Magazine Centre logo">
            <a:extLst>
              <a:ext uri="{FF2B5EF4-FFF2-40B4-BE49-F238E27FC236}">
                <a16:creationId xmlns:a16="http://schemas.microsoft.com/office/drawing/2014/main" id="{C440A6D4-2133-B54D-829F-68E3C17C751B}"/>
              </a:ext>
            </a:extLst>
          </p:cNvPr>
          <p:cNvPicPr>
            <a:picLocks noChangeAspect="1"/>
          </p:cNvPicPr>
          <p:nvPr/>
        </p:nvPicPr>
        <p:blipFill>
          <a:blip r:embed="rId4"/>
          <a:stretch>
            <a:fillRect/>
          </a:stretch>
        </p:blipFill>
        <p:spPr>
          <a:xfrm>
            <a:off x="162103" y="152233"/>
            <a:ext cx="1188293" cy="10969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p:nvPr/>
        </p:nvSpPr>
        <p:spPr>
          <a:xfrm>
            <a:off x="3650325" y="0"/>
            <a:ext cx="5499900" cy="5143500"/>
          </a:xfrm>
          <a:prstGeom prst="rect">
            <a:avLst/>
          </a:prstGeom>
          <a:solidFill>
            <a:srgbClr val="F7F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1425204" y="362275"/>
            <a:ext cx="2007734" cy="8869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dirty="0">
                <a:latin typeface="Poppins"/>
                <a:ea typeface="Poppins"/>
                <a:cs typeface="Poppins"/>
                <a:sym typeface="Poppins"/>
              </a:rPr>
              <a:t>Content Marketing </a:t>
            </a:r>
            <a:r>
              <a:rPr lang="en" sz="1100" b="1" dirty="0">
                <a:latin typeface="Poppins"/>
                <a:ea typeface="Poppins"/>
                <a:cs typeface="Poppins"/>
                <a:sym typeface="Poppins"/>
              </a:rPr>
              <a:t>(continued)</a:t>
            </a:r>
            <a:endParaRPr sz="1300" b="1" dirty="0">
              <a:latin typeface="Poppins"/>
              <a:ea typeface="Poppins"/>
              <a:cs typeface="Poppins"/>
              <a:sym typeface="Poppins"/>
            </a:endParaRPr>
          </a:p>
        </p:txBody>
      </p:sp>
      <p:sp>
        <p:nvSpPr>
          <p:cNvPr id="74" name="Google Shape;74;p14"/>
          <p:cNvSpPr txBox="1"/>
          <p:nvPr/>
        </p:nvSpPr>
        <p:spPr>
          <a:xfrm>
            <a:off x="295450" y="1550717"/>
            <a:ext cx="3025800" cy="37816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dirty="0">
                <a:latin typeface="Poppins"/>
                <a:ea typeface="Poppins"/>
                <a:cs typeface="Poppins"/>
                <a:sym typeface="Poppins"/>
              </a:rPr>
              <a:t>Audit Summary  </a:t>
            </a:r>
            <a:endParaRPr sz="1500" b="1" dirty="0">
              <a:latin typeface="Poppins"/>
              <a:ea typeface="Poppins"/>
              <a:cs typeface="Poppins"/>
              <a:sym typeface="Poppins"/>
            </a:endParaRPr>
          </a:p>
        </p:txBody>
      </p:sp>
      <p:sp>
        <p:nvSpPr>
          <p:cNvPr id="75" name="Google Shape;75;p14"/>
          <p:cNvSpPr txBox="1"/>
          <p:nvPr/>
        </p:nvSpPr>
        <p:spPr>
          <a:xfrm>
            <a:off x="290408" y="1959505"/>
            <a:ext cx="2592000" cy="181805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Poppins"/>
                <a:ea typeface="Poppins"/>
                <a:cs typeface="Poppins"/>
                <a:sym typeface="Poppins"/>
              </a:rPr>
              <a:t> -100 blog topics </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Ranking reports</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- 20 Target Keywords </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- 10 optimised blog topics </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Competitor Analysis </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Keyword Trend research </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Featured snippet report </a:t>
            </a:r>
            <a:br>
              <a:rPr lang="en" sz="1100" dirty="0">
                <a:solidFill>
                  <a:schemeClr val="dk1"/>
                </a:solidFill>
                <a:latin typeface="Poppins"/>
                <a:ea typeface="Poppins"/>
                <a:cs typeface="Poppins"/>
                <a:sym typeface="Poppins"/>
              </a:rPr>
            </a:br>
            <a:r>
              <a:rPr lang="en" sz="1100" dirty="0">
                <a:solidFill>
                  <a:schemeClr val="dk1"/>
                </a:solidFill>
                <a:latin typeface="Poppins"/>
                <a:ea typeface="Poppins"/>
                <a:cs typeface="Poppins"/>
                <a:sym typeface="Poppins"/>
              </a:rPr>
              <a:t>- Content gap analysis (</a:t>
            </a:r>
            <a:r>
              <a:rPr lang="en" sz="1100" dirty="0" err="1">
                <a:solidFill>
                  <a:schemeClr val="dk1"/>
                </a:solidFill>
                <a:latin typeface="Poppins"/>
                <a:ea typeface="Poppins"/>
                <a:cs typeface="Poppins"/>
                <a:sym typeface="Poppins"/>
              </a:rPr>
              <a:t>inc</a:t>
            </a:r>
            <a:r>
              <a:rPr lang="en" sz="1100" dirty="0">
                <a:solidFill>
                  <a:schemeClr val="dk1"/>
                </a:solidFill>
                <a:latin typeface="Poppins"/>
                <a:ea typeface="Poppins"/>
                <a:cs typeface="Poppins"/>
                <a:sym typeface="Poppins"/>
              </a:rPr>
              <a:t> 2020) </a:t>
            </a:r>
            <a:endParaRPr sz="1600" dirty="0">
              <a:latin typeface="Poppins Light"/>
              <a:ea typeface="Poppins Light"/>
              <a:cs typeface="Poppins Light"/>
              <a:sym typeface="Poppins Light"/>
            </a:endParaRPr>
          </a:p>
        </p:txBody>
      </p:sp>
      <p:sp>
        <p:nvSpPr>
          <p:cNvPr id="76" name="Google Shape;76;p14"/>
          <p:cNvSpPr txBox="1"/>
          <p:nvPr/>
        </p:nvSpPr>
        <p:spPr>
          <a:xfrm>
            <a:off x="6129050" y="534200"/>
            <a:ext cx="2258700" cy="5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Poppins"/>
                <a:ea typeface="Poppins"/>
                <a:cs typeface="Poppins"/>
                <a:sym typeface="Poppins"/>
              </a:rPr>
              <a:t>Competitor Analysis: </a:t>
            </a:r>
            <a:br>
              <a:rPr lang="en" sz="1100" b="1">
                <a:solidFill>
                  <a:schemeClr val="dk1"/>
                </a:solidFill>
                <a:latin typeface="Poppins"/>
                <a:ea typeface="Poppins"/>
                <a:cs typeface="Poppins"/>
                <a:sym typeface="Poppins"/>
              </a:rPr>
            </a:br>
            <a:endParaRPr sz="1100" b="1">
              <a:latin typeface="Poppins"/>
              <a:ea typeface="Poppins"/>
              <a:cs typeface="Poppins"/>
              <a:sym typeface="Poppins"/>
            </a:endParaRPr>
          </a:p>
        </p:txBody>
      </p:sp>
      <p:sp>
        <p:nvSpPr>
          <p:cNvPr id="77" name="Google Shape;77;p14"/>
          <p:cNvSpPr txBox="1"/>
          <p:nvPr/>
        </p:nvSpPr>
        <p:spPr>
          <a:xfrm>
            <a:off x="6129050" y="857950"/>
            <a:ext cx="2712900" cy="78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compare your domain metrics, content, backlinks, and keywords to three of your main competitors to see where you are being outperformed, and highlight the issues in a report for you to start climbing higher in the rankings.</a:t>
            </a:r>
            <a:endParaRPr sz="1300">
              <a:latin typeface="Poppins Light"/>
              <a:ea typeface="Poppins Light"/>
              <a:cs typeface="Poppins Light"/>
              <a:sym typeface="Poppins Light"/>
            </a:endParaRPr>
          </a:p>
        </p:txBody>
      </p:sp>
      <p:sp>
        <p:nvSpPr>
          <p:cNvPr id="78" name="Google Shape;78;p14"/>
          <p:cNvSpPr txBox="1"/>
          <p:nvPr/>
        </p:nvSpPr>
        <p:spPr>
          <a:xfrm>
            <a:off x="6129050" y="2212400"/>
            <a:ext cx="2287800" cy="5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Poppins"/>
                <a:ea typeface="Poppins"/>
                <a:cs typeface="Poppins"/>
                <a:sym typeface="Poppins"/>
              </a:rPr>
              <a:t>Content Gap Analysis</a:t>
            </a:r>
            <a:endParaRPr sz="1100">
              <a:latin typeface="Poppins"/>
              <a:ea typeface="Poppins"/>
              <a:cs typeface="Poppins"/>
              <a:sym typeface="Poppins"/>
            </a:endParaRPr>
          </a:p>
        </p:txBody>
      </p:sp>
      <p:sp>
        <p:nvSpPr>
          <p:cNvPr id="79" name="Google Shape;79;p14"/>
          <p:cNvSpPr txBox="1"/>
          <p:nvPr/>
        </p:nvSpPr>
        <p:spPr>
          <a:xfrm>
            <a:off x="6129050" y="2497911"/>
            <a:ext cx="2712900" cy="98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Based on our keyword research, we will check how many supporting blogs you have on your website and cross check this with your competitors to highlight areas you need to improve on. </a:t>
            </a:r>
            <a:br>
              <a:rPr lang="en" sz="1200" b="1">
                <a:solidFill>
                  <a:schemeClr val="dk1"/>
                </a:solidFill>
                <a:latin typeface="Poppins"/>
                <a:ea typeface="Poppins"/>
                <a:cs typeface="Poppins"/>
                <a:sym typeface="Poppins"/>
              </a:rPr>
            </a:br>
            <a:endParaRPr>
              <a:latin typeface="Poppins Light"/>
              <a:ea typeface="Poppins Light"/>
              <a:cs typeface="Poppins Light"/>
              <a:sym typeface="Poppins Light"/>
            </a:endParaRPr>
          </a:p>
        </p:txBody>
      </p:sp>
      <p:sp>
        <p:nvSpPr>
          <p:cNvPr id="80" name="Google Shape;80;p14"/>
          <p:cNvSpPr txBox="1"/>
          <p:nvPr/>
        </p:nvSpPr>
        <p:spPr>
          <a:xfrm>
            <a:off x="6129050" y="3487011"/>
            <a:ext cx="2404500" cy="5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Google Trends: </a:t>
            </a:r>
            <a:endParaRPr sz="1300">
              <a:latin typeface="Poppins"/>
              <a:ea typeface="Poppins"/>
              <a:cs typeface="Poppins"/>
              <a:sym typeface="Poppins"/>
            </a:endParaRPr>
          </a:p>
        </p:txBody>
      </p:sp>
      <p:sp>
        <p:nvSpPr>
          <p:cNvPr id="81" name="Google Shape;81;p14"/>
          <p:cNvSpPr txBox="1"/>
          <p:nvPr/>
        </p:nvSpPr>
        <p:spPr>
          <a:xfrm>
            <a:off x="295450" y="4240350"/>
            <a:ext cx="1497600" cy="65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700">
              <a:latin typeface="Poppins"/>
              <a:ea typeface="Poppins"/>
              <a:cs typeface="Poppins"/>
              <a:sym typeface="Poppins"/>
            </a:endParaRPr>
          </a:p>
        </p:txBody>
      </p:sp>
      <p:pic>
        <p:nvPicPr>
          <p:cNvPr id="83" name="Google Shape;83;p14"/>
          <p:cNvPicPr preferRelativeResize="0"/>
          <p:nvPr/>
        </p:nvPicPr>
        <p:blipFill>
          <a:blip r:embed="rId3">
            <a:alphaModFix/>
          </a:blip>
          <a:stretch>
            <a:fillRect/>
          </a:stretch>
        </p:blipFill>
        <p:spPr>
          <a:xfrm>
            <a:off x="3215550" y="810175"/>
            <a:ext cx="2682737" cy="3634685"/>
          </a:xfrm>
          <a:prstGeom prst="rect">
            <a:avLst/>
          </a:prstGeom>
          <a:noFill/>
          <a:ln>
            <a:noFill/>
          </a:ln>
        </p:spPr>
      </p:pic>
      <p:sp>
        <p:nvSpPr>
          <p:cNvPr id="84" name="Google Shape;84;p14"/>
          <p:cNvSpPr txBox="1"/>
          <p:nvPr/>
        </p:nvSpPr>
        <p:spPr>
          <a:xfrm>
            <a:off x="6129050" y="3847736"/>
            <a:ext cx="2712900" cy="98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will identify any trends in your keywords to help you prioritise your content plan, and analyse the primary keywords in Google trends to see the last year's performance. </a:t>
            </a:r>
            <a:endParaRPr sz="1000">
              <a:latin typeface="Poppins Light"/>
              <a:ea typeface="Poppins Light"/>
              <a:cs typeface="Poppins Light"/>
              <a:sym typeface="Poppins Light"/>
            </a:endParaRPr>
          </a:p>
        </p:txBody>
      </p:sp>
      <p:sp>
        <p:nvSpPr>
          <p:cNvPr id="85" name="Google Shape;85;p14"/>
          <p:cNvSpPr txBox="1"/>
          <p:nvPr/>
        </p:nvSpPr>
        <p:spPr>
          <a:xfrm>
            <a:off x="8734627" y="4723200"/>
            <a:ext cx="269100" cy="37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latin typeface="Poppins"/>
                <a:ea typeface="Poppins"/>
                <a:cs typeface="Poppins"/>
                <a:sym typeface="Poppins"/>
              </a:rPr>
              <a:t>2</a:t>
            </a:r>
            <a:endParaRPr sz="1100">
              <a:latin typeface="Poppins"/>
              <a:ea typeface="Poppins"/>
              <a:cs typeface="Poppins"/>
              <a:sym typeface="Poppins"/>
            </a:endParaRPr>
          </a:p>
        </p:txBody>
      </p:sp>
      <p:pic>
        <p:nvPicPr>
          <p:cNvPr id="16" name="Picture 15" descr="International Magazine Centre logo">
            <a:extLst>
              <a:ext uri="{FF2B5EF4-FFF2-40B4-BE49-F238E27FC236}">
                <a16:creationId xmlns:a16="http://schemas.microsoft.com/office/drawing/2014/main" id="{C4B917B9-74C4-EB4C-95B9-0953E46D201B}"/>
              </a:ext>
            </a:extLst>
          </p:cNvPr>
          <p:cNvPicPr>
            <a:picLocks noChangeAspect="1"/>
          </p:cNvPicPr>
          <p:nvPr/>
        </p:nvPicPr>
        <p:blipFill>
          <a:blip r:embed="rId4"/>
          <a:stretch>
            <a:fillRect/>
          </a:stretch>
        </p:blipFill>
        <p:spPr>
          <a:xfrm>
            <a:off x="162103" y="152233"/>
            <a:ext cx="1188293" cy="10969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5340475" y="0"/>
            <a:ext cx="3809700" cy="5143500"/>
          </a:xfrm>
          <a:prstGeom prst="rect">
            <a:avLst/>
          </a:prstGeom>
          <a:solidFill>
            <a:srgbClr val="F7F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txBox="1"/>
          <p:nvPr/>
        </p:nvSpPr>
        <p:spPr>
          <a:xfrm>
            <a:off x="1429069" y="308759"/>
            <a:ext cx="3103654" cy="78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dirty="0">
                <a:latin typeface="Poppins"/>
                <a:ea typeface="Poppins"/>
                <a:cs typeface="Poppins"/>
                <a:sym typeface="Poppins"/>
              </a:rPr>
              <a:t>Backlink Audit</a:t>
            </a:r>
            <a:endParaRPr sz="2300" b="1" dirty="0">
              <a:latin typeface="Poppins"/>
              <a:ea typeface="Poppins"/>
              <a:cs typeface="Poppins"/>
              <a:sym typeface="Poppins"/>
            </a:endParaRPr>
          </a:p>
        </p:txBody>
      </p:sp>
      <p:sp>
        <p:nvSpPr>
          <p:cNvPr id="112" name="Google Shape;112;p16"/>
          <p:cNvSpPr txBox="1"/>
          <p:nvPr/>
        </p:nvSpPr>
        <p:spPr>
          <a:xfrm>
            <a:off x="287360" y="1361292"/>
            <a:ext cx="4158600" cy="41474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dirty="0">
                <a:latin typeface="Poppins"/>
                <a:ea typeface="Poppins"/>
                <a:cs typeface="Poppins"/>
                <a:sym typeface="Poppins"/>
              </a:rPr>
              <a:t>Who is really talking about you online? </a:t>
            </a:r>
            <a:endParaRPr sz="1300" b="1"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300" b="1" dirty="0">
              <a:latin typeface="Poppins"/>
              <a:ea typeface="Poppins"/>
              <a:cs typeface="Poppins"/>
              <a:sym typeface="Poppins"/>
            </a:endParaRPr>
          </a:p>
          <a:p>
            <a:pPr marL="0" lvl="0" indent="0" algn="l" rtl="0">
              <a:lnSpc>
                <a:spcPct val="115000"/>
              </a:lnSpc>
              <a:spcBef>
                <a:spcPts val="0"/>
              </a:spcBef>
              <a:spcAft>
                <a:spcPts val="0"/>
              </a:spcAft>
              <a:buNone/>
            </a:pPr>
            <a:endParaRPr sz="1300" b="1" dirty="0">
              <a:latin typeface="Poppins"/>
              <a:ea typeface="Poppins"/>
              <a:cs typeface="Poppins"/>
              <a:sym typeface="Poppins"/>
            </a:endParaRPr>
          </a:p>
        </p:txBody>
      </p:sp>
      <p:sp>
        <p:nvSpPr>
          <p:cNvPr id="113" name="Google Shape;113;p16"/>
          <p:cNvSpPr txBox="1"/>
          <p:nvPr/>
        </p:nvSpPr>
        <p:spPr>
          <a:xfrm>
            <a:off x="287360" y="1704491"/>
            <a:ext cx="4875600" cy="31302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Poppins Light"/>
                <a:ea typeface="Poppins Light"/>
                <a:cs typeface="Poppins Light"/>
                <a:sym typeface="Poppins Light"/>
              </a:rPr>
              <a:t>Google looks at popularity when determining a webpage’s rankings, meaning if you have a low amount of websites that mention your articles, then your popularity is going to be low. The correct term for this is backlinks, and having great content is good, but you need backlinks to give you the best chance of getting those positions at the top of page one in a Google search. </a:t>
            </a:r>
          </a:p>
          <a:p>
            <a:pPr marL="0" lvl="0" indent="0" algn="l" rtl="0">
              <a:lnSpc>
                <a:spcPct val="115000"/>
              </a:lnSpc>
              <a:spcBef>
                <a:spcPts val="0"/>
              </a:spcBef>
              <a:spcAft>
                <a:spcPts val="0"/>
              </a:spcAft>
              <a:buClr>
                <a:schemeClr val="dk1"/>
              </a:buClr>
              <a:buSzPts val="1100"/>
              <a:buFont typeface="Arial"/>
              <a:buNone/>
            </a:pPr>
            <a:endParaRPr lang="en" sz="1000" dirty="0">
              <a:solidFill>
                <a:schemeClr val="dk1"/>
              </a:solidFill>
              <a:latin typeface="Poppins Light"/>
              <a:ea typeface="Poppins Light"/>
              <a:cs typeface="Poppins Light"/>
              <a:sym typeface="Poppins Light"/>
            </a:endParaRPr>
          </a:p>
          <a:p>
            <a:pPr lvl="0">
              <a:lnSpc>
                <a:spcPct val="115000"/>
              </a:lnSpc>
            </a:pPr>
            <a:r>
              <a:rPr lang="en-GB" sz="1100" b="1" dirty="0">
                <a:solidFill>
                  <a:schemeClr val="dk1"/>
                </a:solidFill>
                <a:latin typeface="Poppins"/>
                <a:ea typeface="Poppins"/>
                <a:cs typeface="Poppins"/>
                <a:sym typeface="Poppins"/>
              </a:rPr>
              <a:t>1) Avoid Google penalties from spammy websites</a:t>
            </a:r>
            <a:br>
              <a:rPr lang="en-GB" sz="1000" dirty="0">
                <a:solidFill>
                  <a:schemeClr val="dk1"/>
                </a:solidFill>
                <a:latin typeface="Poppins Light"/>
                <a:ea typeface="Poppins Light"/>
                <a:cs typeface="Poppins Light"/>
                <a:sym typeface="Poppins Light"/>
              </a:rPr>
            </a:br>
            <a:r>
              <a:rPr lang="en-GB" sz="1000" dirty="0">
                <a:solidFill>
                  <a:schemeClr val="dk1"/>
                </a:solidFill>
                <a:latin typeface="Poppins Light"/>
                <a:ea typeface="Poppins Light"/>
                <a:cs typeface="Poppins Light"/>
                <a:sym typeface="Poppins Light"/>
              </a:rPr>
              <a:t>We manually check 1,000 websites from your profile to see if you have any unwanted links pointing to your website. We send a full report on the types of links you have, to give you an accurate number of how many good links and bad links lead to your website.</a:t>
            </a:r>
          </a:p>
          <a:p>
            <a:pPr lvl="0">
              <a:lnSpc>
                <a:spcPct val="115000"/>
              </a:lnSpc>
            </a:pPr>
            <a:br>
              <a:rPr lang="en-GB" sz="1000" dirty="0">
                <a:solidFill>
                  <a:schemeClr val="dk1"/>
                </a:solidFill>
                <a:latin typeface="Poppins Light"/>
                <a:ea typeface="Poppins Light"/>
                <a:cs typeface="Poppins Light"/>
                <a:sym typeface="Poppins Light"/>
              </a:rPr>
            </a:br>
            <a:r>
              <a:rPr lang="en-GB" sz="1100" b="1" dirty="0">
                <a:solidFill>
                  <a:schemeClr val="dk1"/>
                </a:solidFill>
                <a:latin typeface="Poppins"/>
                <a:ea typeface="Poppins"/>
                <a:cs typeface="Poppins"/>
                <a:sym typeface="Poppins"/>
              </a:rPr>
              <a:t>2) Health check and broken links</a:t>
            </a:r>
            <a:br>
              <a:rPr lang="en-GB" sz="1000" dirty="0">
                <a:solidFill>
                  <a:schemeClr val="dk1"/>
                </a:solidFill>
                <a:latin typeface="Poppins Light"/>
                <a:ea typeface="Poppins Light"/>
                <a:cs typeface="Poppins Light"/>
                <a:sym typeface="Poppins Light"/>
              </a:rPr>
            </a:br>
            <a:r>
              <a:rPr lang="en-GB" sz="1000" dirty="0">
                <a:solidFill>
                  <a:schemeClr val="dk1"/>
                </a:solidFill>
                <a:latin typeface="Poppins Light"/>
                <a:ea typeface="Poppins Light"/>
                <a:cs typeface="Poppins Light"/>
                <a:sym typeface="Poppins Light"/>
              </a:rPr>
              <a:t>We check for any hidden opportunities to repair broken backlinks. We give you a list of pages that are the top performing - and those that need improvement - to help you get better Google rankings. </a:t>
            </a:r>
          </a:p>
          <a:p>
            <a:pPr marL="0" lvl="0" indent="0" algn="l" rtl="0">
              <a:lnSpc>
                <a:spcPct val="115000"/>
              </a:lnSpc>
              <a:spcBef>
                <a:spcPts val="0"/>
              </a:spcBef>
              <a:spcAft>
                <a:spcPts val="0"/>
              </a:spcAft>
              <a:buClr>
                <a:schemeClr val="dk1"/>
              </a:buClr>
              <a:buSzPts val="1100"/>
              <a:buFont typeface="Arial"/>
              <a:buNone/>
            </a:pPr>
            <a:endParaRPr sz="1000" dirty="0">
              <a:latin typeface="Poppins Light"/>
              <a:ea typeface="Poppins Light"/>
              <a:cs typeface="Poppins Light"/>
              <a:sym typeface="Poppins Light"/>
            </a:endParaRPr>
          </a:p>
        </p:txBody>
      </p:sp>
      <p:grpSp>
        <p:nvGrpSpPr>
          <p:cNvPr id="115" name="Google Shape;115;p16"/>
          <p:cNvGrpSpPr/>
          <p:nvPr/>
        </p:nvGrpSpPr>
        <p:grpSpPr>
          <a:xfrm>
            <a:off x="5339622" y="805745"/>
            <a:ext cx="3760251" cy="3602654"/>
            <a:chOff x="4317088" y="805775"/>
            <a:chExt cx="4418107" cy="4232938"/>
          </a:xfrm>
        </p:grpSpPr>
        <p:pic>
          <p:nvPicPr>
            <p:cNvPr id="116" name="Google Shape;116;p16"/>
            <p:cNvPicPr preferRelativeResize="0"/>
            <p:nvPr/>
          </p:nvPicPr>
          <p:blipFill rotWithShape="1">
            <a:blip r:embed="rId3">
              <a:alphaModFix/>
            </a:blip>
            <a:srcRect l="10596" r="14033"/>
            <a:stretch/>
          </p:blipFill>
          <p:spPr>
            <a:xfrm>
              <a:off x="4317088" y="1130596"/>
              <a:ext cx="4418107" cy="3908117"/>
            </a:xfrm>
            <a:prstGeom prst="rect">
              <a:avLst/>
            </a:prstGeom>
            <a:noFill/>
            <a:ln>
              <a:noFill/>
            </a:ln>
          </p:spPr>
        </p:pic>
        <p:sp>
          <p:nvSpPr>
            <p:cNvPr id="117" name="Google Shape;117;p16"/>
            <p:cNvSpPr/>
            <p:nvPr/>
          </p:nvSpPr>
          <p:spPr>
            <a:xfrm>
              <a:off x="5202050" y="805775"/>
              <a:ext cx="3114600" cy="1352400"/>
            </a:xfrm>
            <a:prstGeom prst="wedgeRectCallout">
              <a:avLst>
                <a:gd name="adj1" fmla="val -20833"/>
                <a:gd name="adj2" fmla="val 62500"/>
              </a:avLst>
            </a:prstGeom>
            <a:solidFill>
              <a:srgbClr val="FFFFFF"/>
            </a:solidFill>
            <a:ln>
              <a:noFill/>
            </a:ln>
            <a:effectLst>
              <a:outerShdw blurRad="342900" dist="171450" dir="276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6"/>
            <p:cNvPicPr preferRelativeResize="0"/>
            <p:nvPr/>
          </p:nvPicPr>
          <p:blipFill>
            <a:blip r:embed="rId4">
              <a:alphaModFix/>
            </a:blip>
            <a:stretch>
              <a:fillRect/>
            </a:stretch>
          </p:blipFill>
          <p:spPr>
            <a:xfrm>
              <a:off x="5294487" y="896392"/>
              <a:ext cx="2929732" cy="1171154"/>
            </a:xfrm>
            <a:prstGeom prst="rect">
              <a:avLst/>
            </a:prstGeom>
            <a:noFill/>
            <a:ln>
              <a:noFill/>
            </a:ln>
          </p:spPr>
        </p:pic>
      </p:grpSp>
      <p:sp>
        <p:nvSpPr>
          <p:cNvPr id="119" name="Google Shape;119;p16"/>
          <p:cNvSpPr txBox="1"/>
          <p:nvPr/>
        </p:nvSpPr>
        <p:spPr>
          <a:xfrm>
            <a:off x="8734627" y="4723200"/>
            <a:ext cx="269100" cy="37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dirty="0">
                <a:latin typeface="Poppins"/>
                <a:ea typeface="Poppins"/>
                <a:cs typeface="Poppins"/>
                <a:sym typeface="Poppins"/>
              </a:rPr>
              <a:t>3</a:t>
            </a:r>
            <a:endParaRPr sz="1100" dirty="0">
              <a:latin typeface="Poppins"/>
              <a:ea typeface="Poppins"/>
              <a:cs typeface="Poppins"/>
              <a:sym typeface="Poppins"/>
            </a:endParaRPr>
          </a:p>
        </p:txBody>
      </p:sp>
      <p:sp>
        <p:nvSpPr>
          <p:cNvPr id="120" name="Google Shape;120;p16"/>
          <p:cNvSpPr txBox="1"/>
          <p:nvPr/>
        </p:nvSpPr>
        <p:spPr>
          <a:xfrm>
            <a:off x="295450" y="2710925"/>
            <a:ext cx="4691700" cy="195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dirty="0">
              <a:solidFill>
                <a:schemeClr val="dk1"/>
              </a:solidFill>
              <a:latin typeface="Poppins Light"/>
              <a:ea typeface="Poppins Light"/>
              <a:cs typeface="Poppins Light"/>
              <a:sym typeface="Poppins Light"/>
            </a:endParaRPr>
          </a:p>
        </p:txBody>
      </p:sp>
      <p:sp>
        <p:nvSpPr>
          <p:cNvPr id="121" name="Google Shape;121;p16"/>
          <p:cNvSpPr txBox="1"/>
          <p:nvPr/>
        </p:nvSpPr>
        <p:spPr>
          <a:xfrm>
            <a:off x="5786450" y="4476750"/>
            <a:ext cx="2169900" cy="44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pic>
        <p:nvPicPr>
          <p:cNvPr id="14" name="Picture 13" descr="International Magazine Centre logo">
            <a:extLst>
              <a:ext uri="{FF2B5EF4-FFF2-40B4-BE49-F238E27FC236}">
                <a16:creationId xmlns:a16="http://schemas.microsoft.com/office/drawing/2014/main" id="{F59CCDA6-B3D1-A54D-9710-88FCB48044F7}"/>
              </a:ext>
            </a:extLst>
          </p:cNvPr>
          <p:cNvPicPr>
            <a:picLocks noChangeAspect="1"/>
          </p:cNvPicPr>
          <p:nvPr/>
        </p:nvPicPr>
        <p:blipFill>
          <a:blip r:embed="rId5"/>
          <a:stretch>
            <a:fillRect/>
          </a:stretch>
        </p:blipFill>
        <p:spPr>
          <a:xfrm>
            <a:off x="162103" y="152233"/>
            <a:ext cx="1188293" cy="109695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565</Words>
  <Application>Microsoft Macintosh PowerPoint</Application>
  <PresentationFormat>On-screen Show (16:9)</PresentationFormat>
  <Paragraphs>27</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Raleway</vt:lpstr>
      <vt:lpstr>Poppins</vt:lpstr>
      <vt:lpstr>Poppins Light</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PPA Scotland</cp:lastModifiedBy>
  <cp:revision>3</cp:revision>
  <dcterms:modified xsi:type="dcterms:W3CDTF">2020-10-16T08:55:58Z</dcterms:modified>
</cp:coreProperties>
</file>